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257" r:id="rId3"/>
    <p:sldId id="282" r:id="rId4"/>
    <p:sldId id="281" r:id="rId5"/>
    <p:sldId id="346" r:id="rId6"/>
    <p:sldId id="347" r:id="rId7"/>
    <p:sldId id="348" r:id="rId8"/>
    <p:sldId id="275" r:id="rId9"/>
    <p:sldId id="349" r:id="rId10"/>
    <p:sldId id="350" r:id="rId11"/>
    <p:sldId id="351" r:id="rId12"/>
    <p:sldId id="352" r:id="rId13"/>
    <p:sldId id="353" r:id="rId14"/>
    <p:sldId id="354" r:id="rId15"/>
    <p:sldId id="291" r:id="rId16"/>
    <p:sldId id="292" r:id="rId17"/>
    <p:sldId id="293" r:id="rId18"/>
    <p:sldId id="294" r:id="rId19"/>
    <p:sldId id="295" r:id="rId20"/>
    <p:sldId id="296" r:id="rId21"/>
    <p:sldId id="284" r:id="rId22"/>
    <p:sldId id="285" r:id="rId23"/>
    <p:sldId id="286" r:id="rId24"/>
    <p:sldId id="287" r:id="rId25"/>
    <p:sldId id="288"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5518"/>
  </p:normalViewPr>
  <p:slideViewPr>
    <p:cSldViewPr snapToGrid="0" snapToObjects="1">
      <p:cViewPr varScale="1">
        <p:scale>
          <a:sx n="83" d="100"/>
          <a:sy n="83" d="100"/>
        </p:scale>
        <p:origin x="648" y="-3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70277" y="3226831"/>
            <a:ext cx="7647927"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1st</a:t>
            </a:r>
            <a:r>
              <a:rPr dirty="0">
                <a:latin typeface="Gill Sans MT" panose="020B0502020104020203" pitchFamily="34" charset="77"/>
              </a:rPr>
              <a:t> </a:t>
            </a:r>
            <a:r>
              <a:rPr lang="en-GB" dirty="0">
                <a:latin typeface="Gill Sans MT" panose="020B0502020104020203" pitchFamily="34" charset="77"/>
              </a:rPr>
              <a:t>December</a:t>
            </a:r>
            <a:r>
              <a:rPr dirty="0">
                <a:latin typeface="Gill Sans MT" panose="020B0502020104020203" pitchFamily="34" charset="77"/>
              </a:rPr>
              <a:t> 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01031" y="1309202"/>
            <a:ext cx="465512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idiosyncratic</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67119" y="4137398"/>
            <a:ext cx="5809651"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someone's actions or characteristics as idiosyncratic, you mean that they are rather unusual.</a:t>
            </a:r>
            <a:endParaRPr sz="3200" dirty="0">
              <a:latin typeface="Gill Sans MT" panose="020B0502020104020203" pitchFamily="34" charset="77"/>
            </a:endParaRPr>
          </a:p>
        </p:txBody>
      </p:sp>
      <p:sp>
        <p:nvSpPr>
          <p:cNvPr id="155" name="The was a tear in Freddie’s new school jumper."/>
          <p:cNvSpPr txBox="1"/>
          <p:nvPr/>
        </p:nvSpPr>
        <p:spPr>
          <a:xfrm>
            <a:off x="5112" y="674122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headteacher was unique and </a:t>
            </a:r>
            <a:r>
              <a:rPr lang="en-GB" sz="4000" b="1" dirty="0">
                <a:latin typeface="Gill Sans MT" panose="020B0502020104020203" pitchFamily="34" charset="77"/>
              </a:rPr>
              <a:t>idiosyncratic</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id-i-o-syn-crat-ic</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AB2CF252-8085-704C-ADBC-5796CEB221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85" y="2768079"/>
            <a:ext cx="3786297" cy="3786297"/>
          </a:xfrm>
          <a:prstGeom prst="rect">
            <a:avLst/>
          </a:prstGeom>
        </p:spPr>
      </p:pic>
      <p:graphicFrame>
        <p:nvGraphicFramePr>
          <p:cNvPr id="3" name="Table 2">
            <a:extLst>
              <a:ext uri="{FF2B5EF4-FFF2-40B4-BE49-F238E27FC236}">
                <a16:creationId xmlns:a16="http://schemas.microsoft.com/office/drawing/2014/main" id="{D64901C6-8DF7-DF19-2827-993325DF4EBA}"/>
              </a:ext>
            </a:extLst>
          </p:cNvPr>
          <p:cNvGraphicFramePr>
            <a:graphicFrameLocks noGrp="1"/>
          </p:cNvGraphicFramePr>
          <p:nvPr>
            <p:extLst>
              <p:ext uri="{D42A27DB-BD31-4B8C-83A1-F6EECF244321}">
                <p14:modId xmlns:p14="http://schemas.microsoft.com/office/powerpoint/2010/main" val="789825151"/>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individual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democratic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distinctive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systematic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paediatric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804551071"/>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11986" y="1309202"/>
            <a:ext cx="379430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exuberant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03945" y="4174776"/>
            <a:ext cx="6321646"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are exuberant, you are full of energy, excitement, and cheerfulness.</a:t>
            </a:r>
            <a:endParaRPr sz="3600" dirty="0">
              <a:latin typeface="Gill Sans MT" panose="020B0502020104020203" pitchFamily="34" charset="77"/>
            </a:endParaRPr>
          </a:p>
        </p:txBody>
      </p:sp>
      <p:sp>
        <p:nvSpPr>
          <p:cNvPr id="155" name="The was a tear in Freddie’s new school jumper."/>
          <p:cNvSpPr txBox="1"/>
          <p:nvPr/>
        </p:nvSpPr>
        <p:spPr>
          <a:xfrm>
            <a:off x="-55619" y="667001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Jen’s </a:t>
            </a:r>
            <a:r>
              <a:rPr lang="en-GB" sz="4000" b="1" dirty="0">
                <a:latin typeface="Gill Sans MT" panose="020B0502020104020203" pitchFamily="34" charset="77"/>
              </a:rPr>
              <a:t>exuberant</a:t>
            </a:r>
            <a:r>
              <a:rPr lang="en-GB" sz="4000" dirty="0">
                <a:latin typeface="Gill Sans MT" panose="020B0502020104020203" pitchFamily="34" charset="77"/>
              </a:rPr>
              <a:t> puppy never stopped playing.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ex-u-ber-ant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659D9B-52A4-FB80-6AC5-D682D9E55954}"/>
              </a:ext>
            </a:extLst>
          </p:cNvPr>
          <p:cNvGraphicFramePr>
            <a:graphicFrameLocks noGrp="1"/>
          </p:cNvGraphicFramePr>
          <p:nvPr>
            <p:extLst>
              <p:ext uri="{D42A27DB-BD31-4B8C-83A1-F6EECF244321}">
                <p14:modId xmlns:p14="http://schemas.microsoft.com/office/powerpoint/2010/main" val="3968954843"/>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cheerful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energetic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depressed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90378F9-17A6-7B3E-F338-B34AD0220A36}"/>
              </a:ext>
            </a:extLst>
          </p:cNvPr>
          <p:cNvPicPr>
            <a:picLocks noChangeAspect="1"/>
          </p:cNvPicPr>
          <p:nvPr/>
        </p:nvPicPr>
        <p:blipFill>
          <a:blip r:embed="rId4"/>
          <a:stretch>
            <a:fillRect/>
          </a:stretch>
        </p:blipFill>
        <p:spPr>
          <a:xfrm>
            <a:off x="8673986" y="2866764"/>
            <a:ext cx="3251200" cy="3251200"/>
          </a:xfrm>
          <a:prstGeom prst="rect">
            <a:avLst/>
          </a:prstGeom>
        </p:spPr>
      </p:pic>
    </p:spTree>
    <p:extLst>
      <p:ext uri="{BB962C8B-B14F-4D97-AF65-F5344CB8AC3E}">
        <p14:creationId xmlns:p14="http://schemas.microsoft.com/office/powerpoint/2010/main" val="4047782116"/>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33450" y="1309202"/>
            <a:ext cx="510235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ambidextrous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9151979"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67171" y="4303904"/>
            <a:ext cx="6427496"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ambidextrous can use both their right hand and their left hand equally skilfully.</a:t>
            </a:r>
            <a:endParaRPr sz="3600" dirty="0">
              <a:latin typeface="Gill Sans MT" panose="020B0502020104020203" pitchFamily="34" charset="77"/>
            </a:endParaRPr>
          </a:p>
        </p:txBody>
      </p:sp>
      <p:sp>
        <p:nvSpPr>
          <p:cNvPr id="155" name="The was a tear in Freddie’s new school jumper."/>
          <p:cNvSpPr txBox="1"/>
          <p:nvPr/>
        </p:nvSpPr>
        <p:spPr>
          <a:xfrm>
            <a:off x="0" y="674368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skilful artist was </a:t>
            </a:r>
            <a:r>
              <a:rPr lang="en-GB" sz="4000" b="1" dirty="0">
                <a:latin typeface="Gill Sans MT" panose="020B0502020104020203" pitchFamily="34" charset="77"/>
              </a:rPr>
              <a:t>ambidextrous.</a:t>
            </a:r>
            <a:r>
              <a:rPr lang="en-GB" sz="4000" dirty="0">
                <a:latin typeface="Gill Sans MT" panose="020B0502020104020203" pitchFamily="34" charset="77"/>
              </a:rPr>
              <a:t>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am-bi-dex-trous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54677AEB-A46A-F44D-A640-BDA94E15C7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7914" y="2437628"/>
            <a:ext cx="4447662" cy="4447662"/>
          </a:xfrm>
          <a:prstGeom prst="rect">
            <a:avLst/>
          </a:prstGeom>
        </p:spPr>
      </p:pic>
      <p:graphicFrame>
        <p:nvGraphicFramePr>
          <p:cNvPr id="3" name="Table 2">
            <a:extLst>
              <a:ext uri="{FF2B5EF4-FFF2-40B4-BE49-F238E27FC236}">
                <a16:creationId xmlns:a16="http://schemas.microsoft.com/office/drawing/2014/main" id="{6C4EF65B-CA81-AEBE-7BA0-205AA8EF7CF3}"/>
              </a:ext>
            </a:extLst>
          </p:cNvPr>
          <p:cNvGraphicFramePr>
            <a:graphicFrameLocks noGrp="1"/>
          </p:cNvGraphicFramePr>
          <p:nvPr>
            <p:extLst>
              <p:ext uri="{D42A27DB-BD31-4B8C-83A1-F6EECF244321}">
                <p14:modId xmlns:p14="http://schemas.microsoft.com/office/powerpoint/2010/main" val="2857505095"/>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dextrous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surprisingly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580828244"/>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41454" y="1309202"/>
            <a:ext cx="393537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calamitous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657" y="4270183"/>
            <a:ext cx="640104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an event or situation as calamitous, you mean it is very unfortunate or serious.</a:t>
            </a:r>
            <a:endParaRPr sz="3600" dirty="0">
              <a:latin typeface="Gill Sans MT" panose="020B0502020104020203" pitchFamily="34" charset="77"/>
            </a:endParaRPr>
          </a:p>
        </p:txBody>
      </p:sp>
      <p:sp>
        <p:nvSpPr>
          <p:cNvPr id="155" name="The was a tear in Freddie’s new school jumper."/>
          <p:cNvSpPr txBox="1"/>
          <p:nvPr/>
        </p:nvSpPr>
        <p:spPr>
          <a:xfrm>
            <a:off x="0" y="6840617"/>
            <a:ext cx="12999689"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a:t>
            </a:r>
            <a:r>
              <a:rPr lang="en-GB" b="1" dirty="0">
                <a:latin typeface="Gill Sans MT" panose="020B0502020104020203" pitchFamily="34" charset="77"/>
              </a:rPr>
              <a:t>calamitous</a:t>
            </a:r>
            <a:r>
              <a:rPr lang="en-GB" dirty="0">
                <a:latin typeface="Gill Sans MT" panose="020B0502020104020203" pitchFamily="34" charset="77"/>
              </a:rPr>
              <a:t> twins destroyed the playroom.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ca-lam-i-tous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B5D6CD85-707A-3445-B746-C0D9967B69F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3410" y="3031388"/>
            <a:ext cx="4053848" cy="4053848"/>
          </a:xfrm>
          <a:prstGeom prst="rect">
            <a:avLst/>
          </a:prstGeom>
        </p:spPr>
      </p:pic>
      <p:graphicFrame>
        <p:nvGraphicFramePr>
          <p:cNvPr id="7" name="Table 6">
            <a:extLst>
              <a:ext uri="{FF2B5EF4-FFF2-40B4-BE49-F238E27FC236}">
                <a16:creationId xmlns:a16="http://schemas.microsoft.com/office/drawing/2014/main" id="{92D2D2C8-5AC8-D77E-ECD3-B433C99EC4DF}"/>
              </a:ext>
            </a:extLst>
          </p:cNvPr>
          <p:cNvGraphicFramePr>
            <a:graphicFrameLocks noGrp="1"/>
          </p:cNvGraphicFramePr>
          <p:nvPr>
            <p:extLst>
              <p:ext uri="{D42A27DB-BD31-4B8C-83A1-F6EECF244321}">
                <p14:modId xmlns:p14="http://schemas.microsoft.com/office/powerpoint/2010/main" val="67914690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disastrous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glamorous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potentially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devastating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85180600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67485" y="1309202"/>
            <a:ext cx="395460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loquacious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97526" y="4024388"/>
            <a:ext cx="580379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someone as loquacious, you mean that they talk a lot.</a:t>
            </a:r>
            <a:endParaRPr sz="3600" dirty="0">
              <a:latin typeface="Gill Sans MT" panose="020B0502020104020203" pitchFamily="34" charset="77"/>
            </a:endParaRPr>
          </a:p>
        </p:txBody>
      </p:sp>
      <p:sp>
        <p:nvSpPr>
          <p:cNvPr id="155" name="The was a tear in Freddie’s new school jumper."/>
          <p:cNvSpPr txBox="1"/>
          <p:nvPr/>
        </p:nvSpPr>
        <p:spPr>
          <a:xfrm>
            <a:off x="0" y="669939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Miss Robson was so </a:t>
            </a:r>
            <a:r>
              <a:rPr lang="en-GB" sz="4000" b="1" dirty="0">
                <a:latin typeface="Gill Sans MT" panose="020B0502020104020203" pitchFamily="34" charset="77"/>
              </a:rPr>
              <a:t>loquacious</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lo-qua-cious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B4474D15-D3D4-5A42-ABC3-AA690ECD6B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27013" y="3195663"/>
            <a:ext cx="3142483" cy="3142483"/>
          </a:xfrm>
          <a:prstGeom prst="rect">
            <a:avLst/>
          </a:prstGeom>
        </p:spPr>
      </p:pic>
      <p:graphicFrame>
        <p:nvGraphicFramePr>
          <p:cNvPr id="3" name="Table 2">
            <a:extLst>
              <a:ext uri="{FF2B5EF4-FFF2-40B4-BE49-F238E27FC236}">
                <a16:creationId xmlns:a16="http://schemas.microsoft.com/office/drawing/2014/main" id="{0DFCBE2E-776F-7714-B448-6939BECCB7A1}"/>
              </a:ext>
            </a:extLst>
          </p:cNvPr>
          <p:cNvGraphicFramePr>
            <a:graphicFrameLocks noGrp="1"/>
          </p:cNvGraphicFramePr>
          <p:nvPr>
            <p:extLst>
              <p:ext uri="{D42A27DB-BD31-4B8C-83A1-F6EECF244321}">
                <p14:modId xmlns:p14="http://schemas.microsoft.com/office/powerpoint/2010/main" val="451361795"/>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talkative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gracious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chatty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spacious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641138535"/>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7449183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heart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hospital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doctor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nurse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9108633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idiosyncratic</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calamitous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exuberant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loquacious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61672583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heart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doctor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hospital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nurse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injection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0727892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have an ***, a doctor or nurse puts a medicine into your body using a device with a needle called a syringe.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Your *** is the organ in your chest that pumps the blood around your body. People also use *** to refer to the area of their chest that is closest to their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place where people who are ill are looked after by nurses and doctors.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a person whose job is to care for people who are 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someone who is qualified in medicine and treats people who are 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descr="Icon&#10;&#10;Description automatically generated">
            <a:extLst>
              <a:ext uri="{FF2B5EF4-FFF2-40B4-BE49-F238E27FC236}">
                <a16:creationId xmlns:a16="http://schemas.microsoft.com/office/drawing/2014/main" id="{6C04D9E7-4461-0302-7755-337AD0B0F1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278107" y="4079262"/>
            <a:ext cx="797538" cy="797538"/>
          </a:xfrm>
          <a:prstGeom prst="rect">
            <a:avLst/>
          </a:prstGeom>
        </p:spPr>
      </p:pic>
      <p:pic>
        <p:nvPicPr>
          <p:cNvPr id="3" name="Picture 2" descr="Icon&#10;&#10;Description automatically generated">
            <a:extLst>
              <a:ext uri="{FF2B5EF4-FFF2-40B4-BE49-F238E27FC236}">
                <a16:creationId xmlns:a16="http://schemas.microsoft.com/office/drawing/2014/main" id="{4945EC90-6866-0845-5EE0-9B7CE94246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05527" y="7822475"/>
            <a:ext cx="797538" cy="797538"/>
          </a:xfrm>
          <a:prstGeom prst="rect">
            <a:avLst/>
          </a:prstGeom>
        </p:spPr>
      </p:pic>
      <p:pic>
        <p:nvPicPr>
          <p:cNvPr id="5" name="Picture 4">
            <a:extLst>
              <a:ext uri="{FF2B5EF4-FFF2-40B4-BE49-F238E27FC236}">
                <a16:creationId xmlns:a16="http://schemas.microsoft.com/office/drawing/2014/main" id="{ECC79B59-DE65-3EB1-4998-324B7569C8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17603" y="5352690"/>
            <a:ext cx="797538" cy="797538"/>
          </a:xfrm>
          <a:prstGeom prst="rect">
            <a:avLst/>
          </a:prstGeom>
        </p:spPr>
      </p:pic>
      <p:pic>
        <p:nvPicPr>
          <p:cNvPr id="6" name="Picture 5" descr="Icon&#10;&#10;Description automatically generated">
            <a:extLst>
              <a:ext uri="{FF2B5EF4-FFF2-40B4-BE49-F238E27FC236}">
                <a16:creationId xmlns:a16="http://schemas.microsoft.com/office/drawing/2014/main" id="{57B6C4E6-F87E-A494-A6C4-0AFAF648120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78107" y="6549048"/>
            <a:ext cx="797539" cy="797539"/>
          </a:xfrm>
          <a:prstGeom prst="rect">
            <a:avLst/>
          </a:prstGeom>
        </p:spPr>
      </p:pic>
      <p:pic>
        <p:nvPicPr>
          <p:cNvPr id="7" name="Picture 6" descr="Icon&#10;&#10;Description automatically generated">
            <a:extLst>
              <a:ext uri="{FF2B5EF4-FFF2-40B4-BE49-F238E27FC236}">
                <a16:creationId xmlns:a16="http://schemas.microsoft.com/office/drawing/2014/main" id="{2788F9DA-84CD-A888-D9CF-5848987390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85706" y="2878287"/>
            <a:ext cx="725085" cy="725085"/>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8573559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idiosyncratic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exuberant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ambidextrous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calamitous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loquacious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90957304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are ***, you are full of energy, excitement, and cheerfulness.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describe an event or situation as ***, you mean it is very unfortunate or serious.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describe someone as ***, you mean that they talk a lot.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Someone who is *** can use both their right hand and their left hand equally 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someone's actions or characteristics </a:t>
                      </a:r>
                      <a:r>
                        <a:rPr lang="en-GB" sz="2000">
                          <a:latin typeface="Gill Sans MT" panose="020B0502020104020203" pitchFamily="34" charset="77"/>
                        </a:rPr>
                        <a:t>as ***, </a:t>
                      </a:r>
                      <a:r>
                        <a:rPr lang="en-GB" sz="2000" dirty="0">
                          <a:latin typeface="Gill Sans MT" panose="020B0502020104020203" pitchFamily="34" charset="77"/>
                        </a:rPr>
                        <a:t>you mean that they are rather unusual.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descr="Icon&#10;&#10;Description automatically generated">
            <a:extLst>
              <a:ext uri="{FF2B5EF4-FFF2-40B4-BE49-F238E27FC236}">
                <a16:creationId xmlns:a16="http://schemas.microsoft.com/office/drawing/2014/main" id="{DF66E7E9-102E-D248-9375-E2E0EFAEF4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5846" y="8004364"/>
            <a:ext cx="814790" cy="814790"/>
          </a:xfrm>
          <a:prstGeom prst="rect">
            <a:avLst/>
          </a:prstGeom>
        </p:spPr>
      </p:pic>
      <p:pic>
        <p:nvPicPr>
          <p:cNvPr id="3" name="Picture 2">
            <a:extLst>
              <a:ext uri="{FF2B5EF4-FFF2-40B4-BE49-F238E27FC236}">
                <a16:creationId xmlns:a16="http://schemas.microsoft.com/office/drawing/2014/main" id="{6A3E863F-2B6E-9F55-1A44-DE7EDB3DAEC1}"/>
              </a:ext>
            </a:extLst>
          </p:cNvPr>
          <p:cNvPicPr>
            <a:picLocks noChangeAspect="1"/>
          </p:cNvPicPr>
          <p:nvPr/>
        </p:nvPicPr>
        <p:blipFill>
          <a:blip r:embed="rId6"/>
          <a:stretch>
            <a:fillRect/>
          </a:stretch>
        </p:blipFill>
        <p:spPr>
          <a:xfrm>
            <a:off x="11126792" y="2779858"/>
            <a:ext cx="814790" cy="814790"/>
          </a:xfrm>
          <a:prstGeom prst="rect">
            <a:avLst/>
          </a:prstGeom>
        </p:spPr>
      </p:pic>
      <p:pic>
        <p:nvPicPr>
          <p:cNvPr id="5" name="Picture 4" descr="Icon&#10;&#10;Description automatically generated">
            <a:extLst>
              <a:ext uri="{FF2B5EF4-FFF2-40B4-BE49-F238E27FC236}">
                <a16:creationId xmlns:a16="http://schemas.microsoft.com/office/drawing/2014/main" id="{F1FAF774-7CF7-2608-70EB-A9FB35D84F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86033" y="6587010"/>
            <a:ext cx="866193" cy="866193"/>
          </a:xfrm>
          <a:prstGeom prst="rect">
            <a:avLst/>
          </a:prstGeom>
        </p:spPr>
      </p:pic>
      <p:pic>
        <p:nvPicPr>
          <p:cNvPr id="7" name="Picture 6" descr="Icon&#10;&#10;Description automatically generated">
            <a:extLst>
              <a:ext uri="{FF2B5EF4-FFF2-40B4-BE49-F238E27FC236}">
                <a16:creationId xmlns:a16="http://schemas.microsoft.com/office/drawing/2014/main" id="{77726C0F-3072-0705-B306-C00899E5C1D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035846" y="4042956"/>
            <a:ext cx="962225" cy="962225"/>
          </a:xfrm>
          <a:prstGeom prst="rect">
            <a:avLst/>
          </a:prstGeom>
        </p:spPr>
      </p:pic>
      <p:pic>
        <p:nvPicPr>
          <p:cNvPr id="8" name="Picture 7" descr="Icon&#10;&#10;Description automatically generated">
            <a:extLst>
              <a:ext uri="{FF2B5EF4-FFF2-40B4-BE49-F238E27FC236}">
                <a16:creationId xmlns:a16="http://schemas.microsoft.com/office/drawing/2014/main" id="{FE3DCDF4-0C10-3FBD-661A-56F08C0609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155081" y="5436221"/>
            <a:ext cx="719749" cy="71974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2955862" y="3085008"/>
            <a:ext cx="16863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heart</a:t>
            </a:r>
            <a:endParaRPr b="1" dirty="0">
              <a:latin typeface="Gill Sans MT" panose="020B0502020104020203" pitchFamily="34" charset="77"/>
              <a:sym typeface="American Typewriter"/>
            </a:endParaRPr>
          </a:p>
        </p:txBody>
      </p:sp>
      <p:sp>
        <p:nvSpPr>
          <p:cNvPr id="134" name="office"/>
          <p:cNvSpPr txBox="1"/>
          <p:nvPr/>
        </p:nvSpPr>
        <p:spPr>
          <a:xfrm>
            <a:off x="2765109" y="3993661"/>
            <a:ext cx="206787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doctor</a:t>
            </a:r>
            <a:endParaRPr dirty="0">
              <a:latin typeface="Gill Sans MT" panose="020B0502020104020203" pitchFamily="34" charset="77"/>
            </a:endParaRPr>
          </a:p>
        </p:txBody>
      </p:sp>
      <p:sp>
        <p:nvSpPr>
          <p:cNvPr id="135" name="spare"/>
          <p:cNvSpPr txBox="1"/>
          <p:nvPr/>
        </p:nvSpPr>
        <p:spPr>
          <a:xfrm>
            <a:off x="2595993" y="4843260"/>
            <a:ext cx="24061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hospital</a:t>
            </a:r>
            <a:endParaRPr b="1" dirty="0">
              <a:latin typeface="Gill Sans MT" panose="020B0502020104020203" pitchFamily="34" charset="77"/>
              <a:sym typeface="American Typewriter"/>
            </a:endParaRPr>
          </a:p>
        </p:txBody>
      </p:sp>
      <p:sp>
        <p:nvSpPr>
          <p:cNvPr id="136" name="chipped"/>
          <p:cNvSpPr txBox="1"/>
          <p:nvPr/>
        </p:nvSpPr>
        <p:spPr>
          <a:xfrm>
            <a:off x="2932621" y="5769060"/>
            <a:ext cx="17328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nurse</a:t>
            </a:r>
            <a:endParaRPr dirty="0">
              <a:latin typeface="Gill Sans MT" panose="020B0502020104020203" pitchFamily="34" charset="77"/>
            </a:endParaRPr>
          </a:p>
        </p:txBody>
      </p:sp>
      <p:sp>
        <p:nvSpPr>
          <p:cNvPr id="137" name="lift"/>
          <p:cNvSpPr txBox="1"/>
          <p:nvPr/>
        </p:nvSpPr>
        <p:spPr>
          <a:xfrm>
            <a:off x="2481378" y="6639612"/>
            <a:ext cx="26353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injection</a:t>
            </a:r>
            <a:endParaRPr dirty="0">
              <a:latin typeface="Gill Sans MT" panose="020B0502020104020203" pitchFamily="34" charset="77"/>
            </a:endParaRPr>
          </a:p>
        </p:txBody>
      </p:sp>
      <p:sp>
        <p:nvSpPr>
          <p:cNvPr id="138" name="mutter"/>
          <p:cNvSpPr txBox="1"/>
          <p:nvPr/>
        </p:nvSpPr>
        <p:spPr>
          <a:xfrm>
            <a:off x="7659629" y="3961911"/>
            <a:ext cx="311303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exuberant</a:t>
            </a:r>
            <a:endParaRPr b="1" dirty="0">
              <a:latin typeface="Gill Sans MT" panose="020B0502020104020203" pitchFamily="34" charset="77"/>
              <a:sym typeface="American Typewriter"/>
            </a:endParaRPr>
          </a:p>
        </p:txBody>
      </p:sp>
      <p:sp>
        <p:nvSpPr>
          <p:cNvPr id="139" name="unveil"/>
          <p:cNvSpPr txBox="1"/>
          <p:nvPr/>
        </p:nvSpPr>
        <p:spPr>
          <a:xfrm>
            <a:off x="7476490" y="5750010"/>
            <a:ext cx="328936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calamitous</a:t>
            </a:r>
            <a:endParaRPr b="1" dirty="0">
              <a:latin typeface="Gill Sans MT" panose="020B0502020104020203" pitchFamily="34" charset="77"/>
              <a:sym typeface="American Typewriter"/>
            </a:endParaRPr>
          </a:p>
        </p:txBody>
      </p:sp>
      <p:sp>
        <p:nvSpPr>
          <p:cNvPr id="140" name="tolerate"/>
          <p:cNvSpPr txBox="1"/>
          <p:nvPr/>
        </p:nvSpPr>
        <p:spPr>
          <a:xfrm>
            <a:off x="7312583" y="3065958"/>
            <a:ext cx="38071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idiosyncratic</a:t>
            </a:r>
            <a:endParaRPr dirty="0">
              <a:latin typeface="Gill Sans MT" panose="020B0502020104020203" pitchFamily="34" charset="77"/>
            </a:endParaRPr>
          </a:p>
        </p:txBody>
      </p:sp>
      <p:sp>
        <p:nvSpPr>
          <p:cNvPr id="141" name="fixation"/>
          <p:cNvSpPr txBox="1"/>
          <p:nvPr/>
        </p:nvSpPr>
        <p:spPr>
          <a:xfrm>
            <a:off x="7125837" y="4824210"/>
            <a:ext cx="41806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ambidextrous</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7573466" y="6639611"/>
            <a:ext cx="320600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loquacious</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2693" y="-281"/>
            <a:ext cx="664605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heart</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20021" y="5195227"/>
            <a:ext cx="1087598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doctor</a:t>
            </a:r>
            <a:endParaRPr sz="413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16DB7DA3-9EEB-9541-8FFD-1ACD4A1E1F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3951" y="5731599"/>
            <a:ext cx="3290162" cy="3290162"/>
          </a:xfrm>
          <a:prstGeom prst="rect">
            <a:avLst/>
          </a:prstGeom>
        </p:spPr>
      </p:pic>
      <p:pic>
        <p:nvPicPr>
          <p:cNvPr id="18" name="Picture 17" descr="Icon&#10;&#10;Description automatically generated">
            <a:extLst>
              <a:ext uri="{FF2B5EF4-FFF2-40B4-BE49-F238E27FC236}">
                <a16:creationId xmlns:a16="http://schemas.microsoft.com/office/drawing/2014/main" id="{EC5C24CA-E5E3-7E44-A432-59D1831FDD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431548" y="473186"/>
            <a:ext cx="3508846" cy="3508846"/>
          </a:xfrm>
          <a:prstGeom prst="rect">
            <a:avLst/>
          </a:prstGeom>
        </p:spPr>
      </p:pic>
    </p:spTree>
    <p:extLst>
      <p:ext uri="{BB962C8B-B14F-4D97-AF65-F5344CB8AC3E}">
        <p14:creationId xmlns:p14="http://schemas.microsoft.com/office/powerpoint/2010/main" val="3637922288"/>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44649" y="652017"/>
            <a:ext cx="810157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hospital</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69616" y="5164399"/>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nurse</a:t>
            </a:r>
            <a:endParaRPr sz="239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B951E267-AD90-2946-AFAA-F659564B99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059" y="5427006"/>
            <a:ext cx="3802831" cy="3802831"/>
          </a:xfrm>
          <a:prstGeom prst="rect">
            <a:avLst/>
          </a:prstGeom>
        </p:spPr>
      </p:pic>
      <p:pic>
        <p:nvPicPr>
          <p:cNvPr id="19" name="Picture 18">
            <a:extLst>
              <a:ext uri="{FF2B5EF4-FFF2-40B4-BE49-F238E27FC236}">
                <a16:creationId xmlns:a16="http://schemas.microsoft.com/office/drawing/2014/main" id="{B507D953-24E4-4544-9950-A4061CEADD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14126" y="607074"/>
            <a:ext cx="3463447" cy="3463447"/>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33698" y="776553"/>
            <a:ext cx="7466788"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injection</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6035989"/>
            <a:ext cx="12346080"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idiosyncratic</a:t>
            </a:r>
            <a:endParaRPr sz="138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A89437B9-2420-B544-8E59-7BD573B5865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215" y="5618429"/>
            <a:ext cx="3441681" cy="3441681"/>
          </a:xfrm>
          <a:prstGeom prst="rect">
            <a:avLst/>
          </a:prstGeom>
        </p:spPr>
      </p:pic>
      <p:pic>
        <p:nvPicPr>
          <p:cNvPr id="19" name="Picture 18" descr="Icon&#10;&#10;Description automatically generated">
            <a:extLst>
              <a:ext uri="{FF2B5EF4-FFF2-40B4-BE49-F238E27FC236}">
                <a16:creationId xmlns:a16="http://schemas.microsoft.com/office/drawing/2014/main" id="{52FD72C8-E418-3849-B273-A0EC73500A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55698" y="565376"/>
            <a:ext cx="3444081" cy="3444081"/>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841311"/>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exuberant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60692" y="6259283"/>
            <a:ext cx="10288591" cy="18723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Gill Sans MT" panose="020B0502020104020203" pitchFamily="34" charset="77"/>
              </a:rPr>
              <a:t>ambidextrous</a:t>
            </a:r>
            <a:endParaRPr sz="11500" dirty="0">
              <a:latin typeface="Gill Sans MT" panose="020B0502020104020203" pitchFamily="34" charset="77"/>
            </a:endParaRPr>
          </a:p>
        </p:txBody>
      </p:sp>
      <p:pic>
        <p:nvPicPr>
          <p:cNvPr id="18" name="Picture 17" descr="Icon&#10;&#10;Description automatically generated">
            <a:extLst>
              <a:ext uri="{FF2B5EF4-FFF2-40B4-BE49-F238E27FC236}">
                <a16:creationId xmlns:a16="http://schemas.microsoft.com/office/drawing/2014/main" id="{EF04C768-7CAC-F641-9EE1-7F5CB95352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078" y="5525898"/>
            <a:ext cx="3386391" cy="3386391"/>
          </a:xfrm>
          <a:prstGeom prst="rect">
            <a:avLst/>
          </a:prstGeom>
        </p:spPr>
      </p:pic>
      <p:pic>
        <p:nvPicPr>
          <p:cNvPr id="2" name="Picture 1">
            <a:extLst>
              <a:ext uri="{FF2B5EF4-FFF2-40B4-BE49-F238E27FC236}">
                <a16:creationId xmlns:a16="http://schemas.microsoft.com/office/drawing/2014/main" id="{F6D41892-92A1-8D25-8649-9045D673E30F}"/>
              </a:ext>
            </a:extLst>
          </p:cNvPr>
          <p:cNvPicPr>
            <a:picLocks noChangeAspect="1"/>
          </p:cNvPicPr>
          <p:nvPr/>
        </p:nvPicPr>
        <p:blipFill>
          <a:blip r:embed="rId5"/>
          <a:stretch>
            <a:fillRect/>
          </a:stretch>
        </p:blipFill>
        <p:spPr>
          <a:xfrm>
            <a:off x="9097351" y="60286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89738" y="1115337"/>
            <a:ext cx="7660752"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calamitous</a:t>
            </a:r>
            <a:endParaRPr sz="115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5706049"/>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loquacious</a:t>
            </a:r>
            <a:endParaRPr sz="13800" dirty="0">
              <a:latin typeface="Gill Sans MT" panose="020B0502020104020203" pitchFamily="34" charset="77"/>
            </a:endParaRPr>
          </a:p>
        </p:txBody>
      </p:sp>
      <p:pic>
        <p:nvPicPr>
          <p:cNvPr id="18" name="Picture 17" descr="Icon&#10;&#10;Description automatically generated">
            <a:extLst>
              <a:ext uri="{FF2B5EF4-FFF2-40B4-BE49-F238E27FC236}">
                <a16:creationId xmlns:a16="http://schemas.microsoft.com/office/drawing/2014/main" id="{526868E3-7AEB-B04D-9452-3D8535C054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0007" y="5765488"/>
            <a:ext cx="3142483" cy="3142483"/>
          </a:xfrm>
          <a:prstGeom prst="rect">
            <a:avLst/>
          </a:prstGeom>
        </p:spPr>
      </p:pic>
      <p:pic>
        <p:nvPicPr>
          <p:cNvPr id="19" name="Picture 18" descr="Icon&#10;&#10;Description automatically generated">
            <a:extLst>
              <a:ext uri="{FF2B5EF4-FFF2-40B4-BE49-F238E27FC236}">
                <a16:creationId xmlns:a16="http://schemas.microsoft.com/office/drawing/2014/main" id="{F29925C3-36EB-1C43-B6DE-74039B846E5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06122" y="376571"/>
            <a:ext cx="4053848" cy="4053848"/>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17515" y="2274766"/>
            <a:ext cx="168636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heart</a:t>
            </a:r>
            <a:endParaRPr b="1" dirty="0">
              <a:latin typeface="Gill Sans MT" panose="020B0502020104020203" pitchFamily="34" charset="77"/>
              <a:sym typeface="American Typewriter"/>
            </a:endParaRPr>
          </a:p>
        </p:txBody>
      </p:sp>
      <p:sp>
        <p:nvSpPr>
          <p:cNvPr id="134" name="office"/>
          <p:cNvSpPr txBox="1"/>
          <p:nvPr/>
        </p:nvSpPr>
        <p:spPr>
          <a:xfrm>
            <a:off x="5526765" y="3183419"/>
            <a:ext cx="206787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doctor</a:t>
            </a:r>
            <a:endParaRPr dirty="0">
              <a:latin typeface="Gill Sans MT" panose="020B0502020104020203" pitchFamily="34" charset="77"/>
            </a:endParaRPr>
          </a:p>
        </p:txBody>
      </p:sp>
      <p:sp>
        <p:nvSpPr>
          <p:cNvPr id="135" name="spare"/>
          <p:cNvSpPr txBox="1"/>
          <p:nvPr/>
        </p:nvSpPr>
        <p:spPr>
          <a:xfrm>
            <a:off x="5357645" y="4033018"/>
            <a:ext cx="24061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hospital</a:t>
            </a:r>
            <a:endParaRPr b="1" dirty="0">
              <a:latin typeface="Gill Sans MT" panose="020B0502020104020203" pitchFamily="34" charset="77"/>
              <a:sym typeface="American Typewriter"/>
            </a:endParaRPr>
          </a:p>
        </p:txBody>
      </p:sp>
      <p:sp>
        <p:nvSpPr>
          <p:cNvPr id="136" name="chipped"/>
          <p:cNvSpPr txBox="1"/>
          <p:nvPr/>
        </p:nvSpPr>
        <p:spPr>
          <a:xfrm>
            <a:off x="5694275" y="4958818"/>
            <a:ext cx="17328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nurse</a:t>
            </a:r>
            <a:endParaRPr dirty="0">
              <a:latin typeface="Gill Sans MT" panose="020B0502020104020203" pitchFamily="34" charset="77"/>
            </a:endParaRPr>
          </a:p>
        </p:txBody>
      </p:sp>
      <p:sp>
        <p:nvSpPr>
          <p:cNvPr id="137" name="lift"/>
          <p:cNvSpPr txBox="1"/>
          <p:nvPr/>
        </p:nvSpPr>
        <p:spPr>
          <a:xfrm>
            <a:off x="5243033" y="5829370"/>
            <a:ext cx="26353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injection</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004184" y="3418118"/>
            <a:ext cx="311303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exuberant</a:t>
            </a:r>
            <a:endParaRPr b="1" dirty="0">
              <a:latin typeface="Gill Sans MT" panose="020B0502020104020203" pitchFamily="34" charset="77"/>
              <a:sym typeface="American Typewriter"/>
            </a:endParaRPr>
          </a:p>
        </p:txBody>
      </p:sp>
      <p:sp>
        <p:nvSpPr>
          <p:cNvPr id="139" name="unveil"/>
          <p:cNvSpPr txBox="1"/>
          <p:nvPr/>
        </p:nvSpPr>
        <p:spPr>
          <a:xfrm>
            <a:off x="4821044" y="5206217"/>
            <a:ext cx="328936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calamitous</a:t>
            </a:r>
            <a:endParaRPr b="1" dirty="0">
              <a:latin typeface="Gill Sans MT" panose="020B0502020104020203" pitchFamily="34" charset="77"/>
              <a:sym typeface="American Typewriter"/>
            </a:endParaRPr>
          </a:p>
        </p:txBody>
      </p:sp>
      <p:sp>
        <p:nvSpPr>
          <p:cNvPr id="140" name="tolerate"/>
          <p:cNvSpPr txBox="1"/>
          <p:nvPr/>
        </p:nvSpPr>
        <p:spPr>
          <a:xfrm>
            <a:off x="4657138" y="2522165"/>
            <a:ext cx="38071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idiosyncratic</a:t>
            </a:r>
            <a:endParaRPr dirty="0">
              <a:latin typeface="Gill Sans MT" panose="020B0502020104020203" pitchFamily="34" charset="77"/>
            </a:endParaRPr>
          </a:p>
        </p:txBody>
      </p:sp>
      <p:sp>
        <p:nvSpPr>
          <p:cNvPr id="141" name="fixation"/>
          <p:cNvSpPr txBox="1"/>
          <p:nvPr/>
        </p:nvSpPr>
        <p:spPr>
          <a:xfrm>
            <a:off x="4470388" y="4280417"/>
            <a:ext cx="418063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ambidextrous</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4918021" y="6095818"/>
            <a:ext cx="320600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loquacious</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0044" y="1309202"/>
            <a:ext cx="201818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heart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22921" y="3942354"/>
            <a:ext cx="7461918"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Your heart is the organ in your chest that pumps the blood around your body. People also use heart to refer to the area of their chest that is closest to their heart.</a:t>
            </a:r>
            <a:endParaRPr sz="3200" dirty="0">
              <a:latin typeface="Gill Sans MT" panose="020B0502020104020203" pitchFamily="34" charset="77"/>
            </a:endParaRPr>
          </a:p>
        </p:txBody>
      </p:sp>
      <p:sp>
        <p:nvSpPr>
          <p:cNvPr id="155" name="The was a tear in Freddie’s new school jumper."/>
          <p:cNvSpPr txBox="1"/>
          <p:nvPr/>
        </p:nvSpPr>
        <p:spPr>
          <a:xfrm>
            <a:off x="5112" y="681737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My </a:t>
            </a:r>
            <a:r>
              <a:rPr lang="en-GB" sz="4000" b="1" dirty="0">
                <a:latin typeface="Gill Sans MT" panose="020B0502020104020203" pitchFamily="34" charset="77"/>
              </a:rPr>
              <a:t>heart</a:t>
            </a:r>
            <a:r>
              <a:rPr lang="en-GB" sz="4000" dirty="0">
                <a:latin typeface="Gill Sans MT" panose="020B0502020104020203" pitchFamily="34" charset="77"/>
              </a:rPr>
              <a:t> was beating in my chest.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heart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0C100C20-6160-FF48-8C7C-F7E1613538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46987" y="2636141"/>
            <a:ext cx="3657103" cy="3657103"/>
          </a:xfrm>
          <a:prstGeom prst="rect">
            <a:avLst/>
          </a:prstGeom>
        </p:spPr>
      </p:pic>
      <p:graphicFrame>
        <p:nvGraphicFramePr>
          <p:cNvPr id="3" name="Table 2">
            <a:extLst>
              <a:ext uri="{FF2B5EF4-FFF2-40B4-BE49-F238E27FC236}">
                <a16:creationId xmlns:a16="http://schemas.microsoft.com/office/drawing/2014/main" id="{A593BFAA-5275-E7FA-F3AF-00821BDEE32A}"/>
              </a:ext>
            </a:extLst>
          </p:cNvPr>
          <p:cNvGraphicFramePr>
            <a:graphicFrameLocks noGrp="1"/>
          </p:cNvGraphicFramePr>
          <p:nvPr>
            <p:extLst>
              <p:ext uri="{D42A27DB-BD31-4B8C-83A1-F6EECF244321}">
                <p14:modId xmlns:p14="http://schemas.microsoft.com/office/powerpoint/2010/main" val="2529560651"/>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ticker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217697270"/>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0698" y="1309202"/>
            <a:ext cx="259686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doctor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3321" y="4200969"/>
            <a:ext cx="5743323"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doctor is someone who is qualified in medicine and treats people who are ill.</a:t>
            </a:r>
            <a:endParaRPr sz="3600" dirty="0">
              <a:latin typeface="Gill Sans MT" panose="020B0502020104020203" pitchFamily="34" charset="77"/>
            </a:endParaRPr>
          </a:p>
        </p:txBody>
      </p:sp>
      <p:sp>
        <p:nvSpPr>
          <p:cNvPr id="155" name="The was a tear in Freddie’s new school jumper."/>
          <p:cNvSpPr txBox="1"/>
          <p:nvPr/>
        </p:nvSpPr>
        <p:spPr>
          <a:xfrm>
            <a:off x="0" y="653075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doctor</a:t>
            </a:r>
            <a:r>
              <a:rPr lang="en-GB" sz="4000" dirty="0">
                <a:latin typeface="Gill Sans MT" panose="020B0502020104020203" pitchFamily="34" charset="77"/>
              </a:rPr>
              <a:t> talked to the patient.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doc-tor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E3B5DB8F-D740-0644-91DB-C1A1930B396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21260" y="2487019"/>
            <a:ext cx="3802831" cy="3802831"/>
          </a:xfrm>
          <a:prstGeom prst="rect">
            <a:avLst/>
          </a:prstGeom>
        </p:spPr>
      </p:pic>
      <p:graphicFrame>
        <p:nvGraphicFramePr>
          <p:cNvPr id="3" name="Table 2">
            <a:extLst>
              <a:ext uri="{FF2B5EF4-FFF2-40B4-BE49-F238E27FC236}">
                <a16:creationId xmlns:a16="http://schemas.microsoft.com/office/drawing/2014/main" id="{4CDDB80F-0B4E-7CFE-0991-148DA9702D95}"/>
              </a:ext>
            </a:extLst>
          </p:cNvPr>
          <p:cNvGraphicFramePr>
            <a:graphicFrameLocks noGrp="1"/>
          </p:cNvGraphicFramePr>
          <p:nvPr>
            <p:extLst>
              <p:ext uri="{D42A27DB-BD31-4B8C-83A1-F6EECF244321}">
                <p14:modId xmlns:p14="http://schemas.microsoft.com/office/powerpoint/2010/main" val="3426908416"/>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patient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physician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618623616"/>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1197" y="1309202"/>
            <a:ext cx="29158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hospital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9935" y="4134168"/>
            <a:ext cx="5657663"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hospital is a place where people who are ill are looked after by nurses and doctors.</a:t>
            </a:r>
            <a:endParaRPr sz="3600" dirty="0">
              <a:latin typeface="Gill Sans MT" panose="020B0502020104020203" pitchFamily="34" charset="77"/>
            </a:endParaRPr>
          </a:p>
        </p:txBody>
      </p:sp>
      <p:sp>
        <p:nvSpPr>
          <p:cNvPr id="155" name="The was a tear in Freddie’s new school jumper."/>
          <p:cNvSpPr txBox="1"/>
          <p:nvPr/>
        </p:nvSpPr>
        <p:spPr>
          <a:xfrm>
            <a:off x="5112" y="684136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hospital</a:t>
            </a:r>
            <a:r>
              <a:rPr lang="en-GB" sz="4000" dirty="0">
                <a:latin typeface="Gill Sans MT" panose="020B0502020104020203" pitchFamily="34" charset="77"/>
              </a:rPr>
              <a:t> looked after the sick patients.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hos-pi-tal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a:extLst>
              <a:ext uri="{FF2B5EF4-FFF2-40B4-BE49-F238E27FC236}">
                <a16:creationId xmlns:a16="http://schemas.microsoft.com/office/drawing/2014/main" id="{18689CDC-5EF7-304E-9024-CE3947FA84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14093" y="3025609"/>
            <a:ext cx="3463447" cy="3463447"/>
          </a:xfrm>
          <a:prstGeom prst="rect">
            <a:avLst/>
          </a:prstGeom>
        </p:spPr>
      </p:pic>
      <p:graphicFrame>
        <p:nvGraphicFramePr>
          <p:cNvPr id="3" name="Table 2">
            <a:extLst>
              <a:ext uri="{FF2B5EF4-FFF2-40B4-BE49-F238E27FC236}">
                <a16:creationId xmlns:a16="http://schemas.microsoft.com/office/drawing/2014/main" id="{A26842B1-D2F9-A74E-E387-52B783E7BFE3}"/>
              </a:ext>
            </a:extLst>
          </p:cNvPr>
          <p:cNvGraphicFramePr>
            <a:graphicFrameLocks noGrp="1"/>
          </p:cNvGraphicFramePr>
          <p:nvPr>
            <p:extLst>
              <p:ext uri="{D42A27DB-BD31-4B8C-83A1-F6EECF244321}">
                <p14:modId xmlns:p14="http://schemas.microsoft.com/office/powerpoint/2010/main" val="139962031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clinic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private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health centre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emergency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61554271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3933" y="1309202"/>
            <a:ext cx="213039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nurse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95049" y="4055334"/>
            <a:ext cx="543111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nurse is a person whose job is to care for people who are ill.</a:t>
            </a:r>
            <a:endParaRPr sz="3600" dirty="0">
              <a:latin typeface="Gill Sans MT" panose="020B0502020104020203" pitchFamily="34" charset="77"/>
            </a:endParaRPr>
          </a:p>
        </p:txBody>
      </p:sp>
      <p:sp>
        <p:nvSpPr>
          <p:cNvPr id="155" name="The was a tear in Freddie’s new school jumper."/>
          <p:cNvSpPr txBox="1"/>
          <p:nvPr/>
        </p:nvSpPr>
        <p:spPr>
          <a:xfrm>
            <a:off x="0" y="674751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b="1" dirty="0">
                <a:latin typeface="Gill Sans MT" panose="020B0502020104020203" pitchFamily="34" charset="77"/>
              </a:rPr>
              <a:t>Nurses</a:t>
            </a:r>
            <a:r>
              <a:rPr lang="en-GB" sz="4000" dirty="0">
                <a:latin typeface="Gill Sans MT" panose="020B0502020104020203" pitchFamily="34" charset="77"/>
              </a:rPr>
              <a:t> worked in the hospital with patients.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nurse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ADD186AA-15DC-6743-ABC4-9C59B2EB1D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0568" y="2507038"/>
            <a:ext cx="4192354" cy="4192354"/>
          </a:xfrm>
          <a:prstGeom prst="rect">
            <a:avLst/>
          </a:prstGeom>
        </p:spPr>
      </p:pic>
      <p:graphicFrame>
        <p:nvGraphicFramePr>
          <p:cNvPr id="3" name="Table 2">
            <a:extLst>
              <a:ext uri="{FF2B5EF4-FFF2-40B4-BE49-F238E27FC236}">
                <a16:creationId xmlns:a16="http://schemas.microsoft.com/office/drawing/2014/main" id="{80011EFA-21EC-B353-E6BE-A02335919880}"/>
              </a:ext>
            </a:extLst>
          </p:cNvPr>
          <p:cNvGraphicFramePr>
            <a:graphicFrameLocks noGrp="1"/>
          </p:cNvGraphicFramePr>
          <p:nvPr>
            <p:extLst>
              <p:ext uri="{D42A27DB-BD31-4B8C-83A1-F6EECF244321}">
                <p14:modId xmlns:p14="http://schemas.microsoft.com/office/powerpoint/2010/main" val="1229565617"/>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carer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matron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paediatric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96050147"/>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5329" y="1309202"/>
            <a:ext cx="320760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injection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1732" y="4075459"/>
            <a:ext cx="6020302"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have an injection, a doctor or nurse puts a medicine into your body using a device with a needle called a syringe.</a:t>
            </a:r>
            <a:endParaRPr sz="3200" dirty="0">
              <a:latin typeface="Gill Sans MT" panose="020B0502020104020203" pitchFamily="34" charset="77"/>
            </a:endParaRPr>
          </a:p>
        </p:txBody>
      </p:sp>
      <p:sp>
        <p:nvSpPr>
          <p:cNvPr id="155" name="The was a tear in Freddie’s new school jumper."/>
          <p:cNvSpPr txBox="1"/>
          <p:nvPr/>
        </p:nvSpPr>
        <p:spPr>
          <a:xfrm>
            <a:off x="-27810" y="669671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Jenny needed an </a:t>
            </a:r>
            <a:r>
              <a:rPr lang="en-GB" sz="4000" b="1" dirty="0">
                <a:latin typeface="Gill Sans MT" panose="020B0502020104020203" pitchFamily="34" charset="77"/>
              </a:rPr>
              <a:t>injection</a:t>
            </a:r>
            <a:r>
              <a:rPr lang="en-GB" sz="4000" dirty="0">
                <a:latin typeface="Gill Sans MT" panose="020B0502020104020203" pitchFamily="34" charset="77"/>
              </a:rPr>
              <a:t> to keep her safe.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in-jec-tion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F04F4D18-C294-5046-B81B-437989BF5A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0948" y="2455733"/>
            <a:ext cx="3444081" cy="3444081"/>
          </a:xfrm>
          <a:prstGeom prst="rect">
            <a:avLst/>
          </a:prstGeom>
        </p:spPr>
      </p:pic>
      <p:graphicFrame>
        <p:nvGraphicFramePr>
          <p:cNvPr id="7" name="Table 6">
            <a:extLst>
              <a:ext uri="{FF2B5EF4-FFF2-40B4-BE49-F238E27FC236}">
                <a16:creationId xmlns:a16="http://schemas.microsoft.com/office/drawing/2014/main" id="{9503C748-92FD-4966-7454-B8DF31940827}"/>
              </a:ext>
            </a:extLst>
          </p:cNvPr>
          <p:cNvGraphicFramePr>
            <a:graphicFrameLocks noGrp="1"/>
          </p:cNvGraphicFramePr>
          <p:nvPr>
            <p:extLst>
              <p:ext uri="{D42A27DB-BD31-4B8C-83A1-F6EECF244321}">
                <p14:modId xmlns:p14="http://schemas.microsoft.com/office/powerpoint/2010/main" val="1005123559"/>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inoculation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administer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vaccination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8267295"/>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11854</TotalTime>
  <Words>1185</Words>
  <Application>Microsoft Macintosh PowerPoint</Application>
  <PresentationFormat>Custom</PresentationFormat>
  <Paragraphs>320</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301</cp:revision>
  <dcterms:modified xsi:type="dcterms:W3CDTF">2025-11-26T16:21:45Z</dcterms:modified>
</cp:coreProperties>
</file>